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gif" ContentType="image/gi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notesMasterIdLst>
    <p:notesMasterId r:id="rId7"/>
  </p:notesMasterIdLst>
  <p:sldIdLst>
    <p:sldId id="256" r:id="rId2"/>
    <p:sldId id="260" r:id="rId3"/>
    <p:sldId id="257" r:id="rId4"/>
    <p:sldId id="258" r:id="rId5"/>
    <p:sldId id="259"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92" d="100"/>
          <a:sy n="92" d="100"/>
        </p:scale>
        <p:origin x="-1576" y="-12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notesMaster" Target="notesMasters/notesMaster1.xml"/><Relationship Id="rId8" Type="http://schemas.openxmlformats.org/officeDocument/2006/relationships/printerSettings" Target="printerSettings/printerSettings1.bin"/><Relationship Id="rId9" Type="http://schemas.openxmlformats.org/officeDocument/2006/relationships/presProps" Target="presProps.xml"/><Relationship Id="rId1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15A630A-77FC-EB47-9160-38A6906F5E8B}" type="datetimeFigureOut">
              <a:rPr lang="en-US" smtClean="0"/>
              <a:t>12/6/11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F114DAD-D8E0-164B-A5B3-1C034BBCA8CD}" type="slidenum">
              <a:rPr lang="en-US" smtClean="0"/>
              <a:t>‹#›</a:t>
            </a:fld>
            <a:endParaRPr lang="en-US"/>
          </a:p>
        </p:txBody>
      </p:sp>
    </p:spTree>
    <p:extLst>
      <p:ext uri="{BB962C8B-B14F-4D97-AF65-F5344CB8AC3E}">
        <p14:creationId xmlns:p14="http://schemas.microsoft.com/office/powerpoint/2010/main" val="399408279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2"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Current president Abraham Lincoln, since March 4</a:t>
            </a:r>
            <a:r>
              <a:rPr lang="en-US" sz="1200" kern="1200" baseline="30000" dirty="0" smtClean="0">
                <a:solidFill>
                  <a:schemeClr val="tx1"/>
                </a:solidFill>
                <a:effectLst/>
                <a:latin typeface="+mn-lt"/>
                <a:ea typeface="+mn-ea"/>
                <a:cs typeface="+mn-cs"/>
              </a:rPr>
              <a:t>th</a:t>
            </a:r>
            <a:r>
              <a:rPr lang="en-US" sz="1200" kern="1200" dirty="0" smtClean="0">
                <a:solidFill>
                  <a:schemeClr val="tx1"/>
                </a:solidFill>
                <a:effectLst/>
                <a:latin typeface="+mn-lt"/>
                <a:ea typeface="+mn-ea"/>
                <a:cs typeface="+mn-cs"/>
              </a:rPr>
              <a:t> 1861.</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The American Civil War Broke out</a:t>
            </a:r>
            <a:r>
              <a:rPr lang="en-US" sz="1200" kern="1200" baseline="0" dirty="0" smtClean="0">
                <a:solidFill>
                  <a:schemeClr val="tx1"/>
                </a:solidFill>
                <a:effectLst/>
                <a:latin typeface="+mn-lt"/>
                <a:ea typeface="+mn-ea"/>
                <a:cs typeface="+mn-cs"/>
              </a:rPr>
              <a:t> - </a:t>
            </a:r>
            <a:r>
              <a:rPr lang="en-US" sz="1200" kern="1200" dirty="0" smtClean="0">
                <a:solidFill>
                  <a:schemeClr val="tx1"/>
                </a:solidFill>
                <a:effectLst/>
                <a:latin typeface="+mn-lt"/>
                <a:ea typeface="+mn-ea"/>
                <a:cs typeface="+mn-cs"/>
              </a:rPr>
              <a:t>Caused by the election of President Abraham Lincoln, the eleven slave states seceded(withdrew from the other states) down south and created Confederate States of America. The other 25 states supported the Federal government</a:t>
            </a:r>
            <a:r>
              <a:rPr lang="en-US" sz="1200" kern="1200" baseline="0" dirty="0" smtClean="0">
                <a:solidFill>
                  <a:schemeClr val="tx1"/>
                </a:solidFill>
                <a:effectLst/>
                <a:latin typeface="+mn-lt"/>
                <a:ea typeface="+mn-ea"/>
                <a:cs typeface="+mn-cs"/>
              </a:rPr>
              <a:t> and was called “the Union”. </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2F114DAD-D8E0-164B-A5B3-1C034BBCA8CD}" type="slidenum">
              <a:rPr lang="en-US" smtClean="0"/>
              <a:t>3</a:t>
            </a:fld>
            <a:endParaRPr lang="en-US"/>
          </a:p>
        </p:txBody>
      </p:sp>
    </p:spTree>
    <p:extLst>
      <p:ext uri="{BB962C8B-B14F-4D97-AF65-F5344CB8AC3E}">
        <p14:creationId xmlns:p14="http://schemas.microsoft.com/office/powerpoint/2010/main" val="33840645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2"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Issued Emancipation Proclamation in January 1</a:t>
            </a:r>
            <a:r>
              <a:rPr lang="en-US" sz="1200" kern="1200" baseline="30000" dirty="0" smtClean="0">
                <a:solidFill>
                  <a:schemeClr val="tx1"/>
                </a:solidFill>
                <a:effectLst/>
                <a:latin typeface="+mn-lt"/>
                <a:ea typeface="+mn-ea"/>
                <a:cs typeface="+mn-cs"/>
              </a:rPr>
              <a:t>st</a:t>
            </a:r>
            <a:r>
              <a:rPr lang="en-US" sz="1200" kern="1200" dirty="0" smtClean="0">
                <a:solidFill>
                  <a:schemeClr val="tx1"/>
                </a:solidFill>
                <a:effectLst/>
                <a:latin typeface="+mn-lt"/>
                <a:ea typeface="+mn-ea"/>
                <a:cs typeface="+mn-cs"/>
              </a:rPr>
              <a:t> 1863 which proclaimed for 3.1 million to be freed out of the 4 million. This Proclamation freed 50,000 slaves immediately. This Proclamation did not pay the owners of the slaves</a:t>
            </a:r>
            <a:r>
              <a:rPr lang="en-US" sz="1200" kern="1200" dirty="0" smtClean="0">
                <a:solidFill>
                  <a:schemeClr val="tx1"/>
                </a:solidFill>
                <a:effectLst/>
                <a:latin typeface="+mn-lt"/>
                <a:ea typeface="+mn-ea"/>
                <a:cs typeface="+mn-cs"/>
              </a:rPr>
              <a:t>. Abraham Lincoln issued in March 3</a:t>
            </a:r>
            <a:r>
              <a:rPr lang="en-US" sz="1200" kern="1200" baseline="30000" dirty="0" smtClean="0">
                <a:solidFill>
                  <a:schemeClr val="tx1"/>
                </a:solidFill>
                <a:effectLst/>
                <a:latin typeface="+mn-lt"/>
                <a:ea typeface="+mn-ea"/>
                <a:cs typeface="+mn-cs"/>
              </a:rPr>
              <a:t>rd</a:t>
            </a:r>
            <a:r>
              <a:rPr lang="en-US" sz="1200" kern="1200" dirty="0" smtClean="0">
                <a:solidFill>
                  <a:schemeClr val="tx1"/>
                </a:solidFill>
                <a:effectLst/>
                <a:latin typeface="+mn-lt"/>
                <a:ea typeface="+mn-ea"/>
                <a:cs typeface="+mn-cs"/>
              </a:rPr>
              <a:t> 1863 the Enrollment Act of Conscription. This Act required the enrollment of male citizens and those who have filed to be a citizen between the ages of 25-45 to the Union Army(which is the army of the Northern States). This Act led to civil unrest, which later on led to the New York Draft Riots on July 13-16.</a:t>
            </a:r>
          </a:p>
          <a:p>
            <a:pPr marL="0" marR="0" lvl="2" indent="0" algn="l" defTabSz="4572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2F114DAD-D8E0-164B-A5B3-1C034BBCA8CD}" type="slidenum">
              <a:rPr lang="en-US" smtClean="0"/>
              <a:t>4</a:t>
            </a:fld>
            <a:endParaRPr lang="en-US"/>
          </a:p>
        </p:txBody>
      </p:sp>
    </p:spTree>
    <p:extLst>
      <p:ext uri="{BB962C8B-B14F-4D97-AF65-F5344CB8AC3E}">
        <p14:creationId xmlns:p14="http://schemas.microsoft.com/office/powerpoint/2010/main" val="42294755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2"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New York Draft Riots started on July 13</a:t>
            </a:r>
            <a:r>
              <a:rPr lang="en-US" sz="1200" kern="1200" baseline="30000" dirty="0" smtClean="0">
                <a:solidFill>
                  <a:schemeClr val="tx1"/>
                </a:solidFill>
                <a:effectLst/>
                <a:latin typeface="+mn-lt"/>
                <a:ea typeface="+mn-ea"/>
                <a:cs typeface="+mn-cs"/>
              </a:rPr>
              <a:t>th</a:t>
            </a:r>
            <a:r>
              <a:rPr lang="en-US" sz="1200" kern="1200" dirty="0" smtClean="0">
                <a:solidFill>
                  <a:schemeClr val="tx1"/>
                </a:solidFill>
                <a:effectLst/>
                <a:latin typeface="+mn-lt"/>
                <a:ea typeface="+mn-ea"/>
                <a:cs typeface="+mn-cs"/>
              </a:rPr>
              <a:t>. Lincoln tried to get 300,000 men to join the army. Those who supported the Union cause were frightened by this. The wealthy could buy themselves out of this situation. Those who were normal citizens who didn’t have a choice were furious about the idea of getting more men out to fight the war. As soon as the draftees names were published, within hours groups of citizens/non citizens raided the city. There were about 50,000 people. Mobs terrorized the neighborhoods and raided stores. Lincoln had deployed the Federal Army from the Potomac to restore order and stayed around the city for several weeks to keep it under control. Over 1.5 millions dollars was the cost of damage, over 100 were injured and unknown number were killed. In the end about only 150,000 men were drafted on the army.</a:t>
            </a:r>
          </a:p>
          <a:p>
            <a:endParaRPr lang="en-US" dirty="0"/>
          </a:p>
        </p:txBody>
      </p:sp>
      <p:sp>
        <p:nvSpPr>
          <p:cNvPr id="4" name="Slide Number Placeholder 3"/>
          <p:cNvSpPr>
            <a:spLocks noGrp="1"/>
          </p:cNvSpPr>
          <p:nvPr>
            <p:ph type="sldNum" sz="quarter" idx="10"/>
          </p:nvPr>
        </p:nvSpPr>
        <p:spPr/>
        <p:txBody>
          <a:bodyPr/>
          <a:lstStyle/>
          <a:p>
            <a:fld id="{2F114DAD-D8E0-164B-A5B3-1C034BBCA8CD}" type="slidenum">
              <a:rPr lang="en-US" smtClean="0"/>
              <a:t>5</a:t>
            </a:fld>
            <a:endParaRPr lang="en-US"/>
          </a:p>
        </p:txBody>
      </p:sp>
    </p:spTree>
    <p:extLst>
      <p:ext uri="{BB962C8B-B14F-4D97-AF65-F5344CB8AC3E}">
        <p14:creationId xmlns:p14="http://schemas.microsoft.com/office/powerpoint/2010/main" val="4597007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2"/>
      </p:bgRef>
    </p:bg>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2" cstate="print"/>
          <a:stretch>
            <a:fillRect/>
          </a:stretch>
        </p:blipFill>
        <p:spPr>
          <a:xfrm>
            <a:off x="0" y="0"/>
            <a:ext cx="9144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fld id="{1C295150-4FD7-4802-B0EB-D52217513A72}" type="datetime1">
              <a:rPr lang="en-US" smtClean="0"/>
              <a:pPr/>
              <a:t>12/6/11</a:t>
            </a:fld>
            <a:endParaRPr lang="en-US" dirty="0"/>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F36DD0FD-55B0-48C4-8AF2-8A69533EDFC3}" type="slidenum">
              <a:rPr lang="en-US" smtClean="0"/>
              <a:pPr/>
              <a:t>‹#›</a:t>
            </a:fld>
            <a:endParaRPr lang="en-US" dirty="0"/>
          </a:p>
        </p:txBody>
      </p:sp>
      <p:grpSp>
        <p:nvGrpSpPr>
          <p:cNvPr id="8" name="Group 7"/>
          <p:cNvGrpSpPr/>
          <p:nvPr/>
        </p:nvGrpSpPr>
        <p:grpSpPr>
          <a:xfrm>
            <a:off x="1194101" y="2887530"/>
            <a:ext cx="6779110" cy="923330"/>
            <a:chOff x="1172584" y="1381459"/>
            <a:chExt cx="6779110" cy="923330"/>
          </a:xfrm>
          <a:effectLst>
            <a:outerShdw blurRad="38100" dist="12700" dir="16200000" rotWithShape="0">
              <a:prstClr val="black">
                <a:alpha val="30000"/>
              </a:prstClr>
            </a:outerShdw>
          </a:effectLst>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rPr>
                <a:t></a:t>
              </a:r>
              <a:endParaRPr lang="en-US" sz="5400" dirty="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183341" y="1387737"/>
            <a:ext cx="6777318"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767862"/>
            <a:ext cx="64008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461895A-832A-4167-BE9B-7448CA062309}" type="datetime1">
              <a:rPr lang="en-US" smtClean="0"/>
              <a:pPr/>
              <a:t>12/6/11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6DD0FD-55B0-48C4-8AF2-8A69533EDFC3}" type="slidenum">
              <a:rPr lang="en-US" smtClean="0"/>
              <a:pPr/>
              <a:t>‹#›</a:t>
            </a:fld>
            <a:endParaRPr lang="en-US"/>
          </a:p>
        </p:txBody>
      </p:sp>
      <p:grpSp>
        <p:nvGrpSpPr>
          <p:cNvPr id="11" name="Group 10"/>
          <p:cNvGrpSpPr/>
          <p:nvPr/>
        </p:nvGrpSpPr>
        <p:grpSpPr>
          <a:xfrm>
            <a:off x="1172584" y="1392217"/>
            <a:ext cx="6779110" cy="923330"/>
            <a:chOff x="1172584" y="1381459"/>
            <a:chExt cx="6779110" cy="923330"/>
          </a:xfrm>
        </p:grpSpPr>
        <p:sp>
          <p:nvSpPr>
            <p:cNvPr id="15" name="TextBox 14"/>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6560" y="559398"/>
            <a:ext cx="1678193" cy="556676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8488" y="849854"/>
            <a:ext cx="5507917" cy="502382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27571FF-D602-4BB6-9683-7A1E909D4296}" type="datetime1">
              <a:rPr lang="en-US" smtClean="0"/>
              <a:pPr/>
              <a:t>12/6/11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6DD0FD-55B0-48C4-8AF2-8A69533EDFC3}" type="slidenum">
              <a:rPr lang="en-US" smtClean="0"/>
              <a:pPr/>
              <a:t>‹#›</a:t>
            </a:fld>
            <a:endParaRPr lang="en-US"/>
          </a:p>
        </p:txBody>
      </p:sp>
      <p:grpSp>
        <p:nvGrpSpPr>
          <p:cNvPr id="11" name="Group 10"/>
          <p:cNvGrpSpPr/>
          <p:nvPr/>
        </p:nvGrpSpPr>
        <p:grpSpPr>
          <a:xfrm rot="5400000">
            <a:off x="3909050" y="2880823"/>
            <a:ext cx="5480154" cy="923330"/>
            <a:chOff x="1815339" y="1381459"/>
            <a:chExt cx="5480154" cy="923330"/>
          </a:xfrm>
        </p:grpSpPr>
        <p:sp>
          <p:nvSpPr>
            <p:cNvPr id="12" name="TextBox 11"/>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4826613" y="1927417"/>
              <a:ext cx="2468880"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C392BEB-5202-498C-89F7-BBD3BEE1B887}" type="datetime1">
              <a:rPr lang="en-US" smtClean="0"/>
              <a:pPr/>
              <a:t>12/6/11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6DD0FD-55B0-48C4-8AF2-8A69533EDFC3}" type="slidenum">
              <a:rPr lang="en-US" smtClean="0"/>
              <a:pPr/>
              <a:t>‹#›</a:t>
            </a:fld>
            <a:endParaRPr lang="en-US"/>
          </a:p>
        </p:txBody>
      </p:sp>
      <p:sp>
        <p:nvSpPr>
          <p:cNvPr id="11" name="Title 10"/>
          <p:cNvSpPr>
            <a:spLocks noGrp="1"/>
          </p:cNvSpPr>
          <p:nvPr>
            <p:ph type="title"/>
          </p:nvPr>
        </p:nvSpPr>
        <p:spPr/>
        <p:txBody>
          <a:bodyPr/>
          <a:lstStyle/>
          <a:p>
            <a:r>
              <a:rPr lang="en-US" smtClean="0"/>
              <a:t>Click to edit Master title style</a:t>
            </a:r>
            <a:endParaRPr lang="en-US"/>
          </a:p>
        </p:txBody>
      </p:sp>
      <p:grpSp>
        <p:nvGrpSpPr>
          <p:cNvPr id="12" name="Group 11"/>
          <p:cNvGrpSpPr/>
          <p:nvPr/>
        </p:nvGrpSpPr>
        <p:grpSpPr>
          <a:xfrm>
            <a:off x="1172584" y="1392217"/>
            <a:ext cx="6779110" cy="923330"/>
            <a:chOff x="1172584" y="1381459"/>
            <a:chExt cx="6779110" cy="923330"/>
          </a:xfrm>
        </p:grpSpPr>
        <p:sp>
          <p:nvSpPr>
            <p:cNvPr id="13" name="TextBox 12"/>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2" cstate="print">
            <a:lum/>
          </a:blip>
          <a:stretch>
            <a:fillRect/>
          </a:stretch>
        </p:blipFill>
        <p:spPr>
          <a:xfrm>
            <a:off x="0" y="0"/>
            <a:ext cx="9144000" cy="6858000"/>
          </a:xfrm>
          <a:prstGeom prst="rect">
            <a:avLst/>
          </a:prstGeom>
        </p:spPr>
      </p:pic>
      <p:grpSp>
        <p:nvGrpSpPr>
          <p:cNvPr id="7" name="Group 7"/>
          <p:cNvGrpSpPr/>
          <p:nvPr/>
        </p:nvGrpSpPr>
        <p:grpSpPr>
          <a:xfrm>
            <a:off x="1172584" y="2887579"/>
            <a:ext cx="6779110" cy="923330"/>
            <a:chOff x="1172584" y="1381459"/>
            <a:chExt cx="6779110" cy="923330"/>
          </a:xfrm>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690040" y="1204857"/>
            <a:ext cx="7754713" cy="1910716"/>
          </a:xfrm>
        </p:spPr>
        <p:txBody>
          <a:bodyPr anchor="b"/>
          <a:lstStyle>
            <a:lvl1pPr algn="ctr">
              <a:defRPr sz="5400" b="0" cap="none" baseline="0">
                <a:solidFill>
                  <a:schemeClr val="tx2"/>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699248" y="3767316"/>
            <a:ext cx="7734747" cy="1500187"/>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242B6C6-10FF-4510-A888-F0B9C6A788B0}" type="datetime1">
              <a:rPr lang="en-US" smtClean="0"/>
              <a:pPr/>
              <a:t>12/6/11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6DD0FD-55B0-48C4-8AF2-8A69533EDFC3}"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C2847B31-A4E1-4FCE-8661-5EC33A675437}" type="datetime1">
              <a:rPr lang="en-US" smtClean="0"/>
              <a:pPr/>
              <a:t>12/6/11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6DD0FD-55B0-48C4-8AF2-8A69533EDFC3}" type="slidenum">
              <a:rPr lang="en-US" smtClean="0"/>
              <a:pPr/>
              <a:t>‹#›</a:t>
            </a:fld>
            <a:endParaRPr lang="en-US"/>
          </a:p>
        </p:txBody>
      </p:sp>
      <p:sp>
        <p:nvSpPr>
          <p:cNvPr id="12" name="Title 11"/>
          <p:cNvSpPr>
            <a:spLocks noGrp="1"/>
          </p:cNvSpPr>
          <p:nvPr>
            <p:ph type="title"/>
          </p:nvPr>
        </p:nvSpPr>
        <p:spPr/>
        <p:txBody>
          <a:bodyPr/>
          <a:lstStyle>
            <a:lvl1pPr>
              <a:defRPr>
                <a:solidFill>
                  <a:schemeClr val="tx2"/>
                </a:solidFill>
              </a:defRPr>
            </a:lvl1pPr>
          </a:lstStyle>
          <a:p>
            <a:r>
              <a:rPr lang="en-US" smtClean="0"/>
              <a:t>Click to edit Master title style</a:t>
            </a:r>
            <a:endParaRPr lang="en-US" dirty="0"/>
          </a:p>
        </p:txBody>
      </p:sp>
      <p:grpSp>
        <p:nvGrpSpPr>
          <p:cNvPr id="13" name="Group 12"/>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8" name="Content Placeholder 7"/>
          <p:cNvSpPr>
            <a:spLocks noGrp="1"/>
          </p:cNvSpPr>
          <p:nvPr>
            <p:ph sz="quarter" idx="13"/>
          </p:nvPr>
        </p:nvSpPr>
        <p:spPr>
          <a:xfrm>
            <a:off x="685800" y="2240280"/>
            <a:ext cx="3803904"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Content Placeholder 9"/>
          <p:cNvSpPr>
            <a:spLocks noGrp="1"/>
          </p:cNvSpPr>
          <p:nvPr>
            <p:ph sz="quarter" idx="14"/>
          </p:nvPr>
        </p:nvSpPr>
        <p:spPr>
          <a:xfrm>
            <a:off x="4645151" y="2240280"/>
            <a:ext cx="3803904"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051560" y="2240280"/>
            <a:ext cx="3442446"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8488" y="2947595"/>
            <a:ext cx="38039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02306" y="2240280"/>
            <a:ext cx="344728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944368"/>
            <a:ext cx="3799728"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7CAD832D-B7F8-4A85-B115-3F84BE9AC26D}" type="datetime1">
              <a:rPr lang="en-US" smtClean="0"/>
              <a:pPr/>
              <a:t>12/6/11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36DD0FD-55B0-48C4-8AF2-8A69533EDFC3}" type="slidenum">
              <a:rPr lang="en-US" smtClean="0"/>
              <a:pPr/>
              <a:t>‹#›</a:t>
            </a:fld>
            <a:endParaRPr lang="en-US"/>
          </a:p>
        </p:txBody>
      </p:sp>
      <p:grpSp>
        <p:nvGrpSpPr>
          <p:cNvPr id="14" name="Group 13"/>
          <p:cNvGrpSpPr/>
          <p:nvPr/>
        </p:nvGrpSpPr>
        <p:grpSpPr>
          <a:xfrm>
            <a:off x="1172584" y="1392217"/>
            <a:ext cx="6779110" cy="923330"/>
            <a:chOff x="1172584" y="1381459"/>
            <a:chExt cx="6779110" cy="923330"/>
          </a:xfrm>
        </p:grpSpPr>
        <p:sp>
          <p:nvSpPr>
            <p:cNvPr id="16" name="TextBox 15"/>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E10B34F3-05F7-41C1-B84E-68CE2E00C83C}" type="datetime1">
              <a:rPr lang="en-US" smtClean="0"/>
              <a:pPr/>
              <a:t>12/6/11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36DD0FD-55B0-48C4-8AF2-8A69533EDFC3}" type="slidenum">
              <a:rPr lang="en-US" smtClean="0"/>
              <a:pPr/>
              <a:t>‹#›</a:t>
            </a:fld>
            <a:endParaRPr lang="en-US"/>
          </a:p>
        </p:txBody>
      </p:sp>
      <p:grpSp>
        <p:nvGrpSpPr>
          <p:cNvPr id="10" name="Group 9"/>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8D47F82-2B2E-4837-B3AB-C94C672FBECB}" type="datetime1">
              <a:rPr lang="en-US" smtClean="0"/>
              <a:pPr/>
              <a:t>12/6/11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36DD0FD-55B0-48C4-8AF2-8A69533EDFC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34579" y="1678195"/>
            <a:ext cx="3422483" cy="1886921"/>
          </a:xfrm>
        </p:spPr>
        <p:txBody>
          <a:bodyPr anchor="b"/>
          <a:lstStyle>
            <a:lvl1pPr algn="l">
              <a:defRPr sz="2800" b="0"/>
            </a:lvl1pPr>
          </a:lstStyle>
          <a:p>
            <a:r>
              <a:rPr lang="en-US" smtClean="0"/>
              <a:t>Click to edit Master title style</a:t>
            </a:r>
            <a:endParaRPr lang="en-US"/>
          </a:p>
        </p:txBody>
      </p:sp>
      <p:sp>
        <p:nvSpPr>
          <p:cNvPr id="3" name="Content Placeholder 2"/>
          <p:cNvSpPr>
            <a:spLocks noGrp="1"/>
          </p:cNvSpPr>
          <p:nvPr>
            <p:ph idx="1"/>
          </p:nvPr>
        </p:nvSpPr>
        <p:spPr>
          <a:xfrm>
            <a:off x="692001" y="559398"/>
            <a:ext cx="4116667"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034579" y="3603812"/>
            <a:ext cx="3411725"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1E57738-F4B0-48EA-9B71-E0F723F8BF6C}" type="datetime1">
              <a:rPr lang="en-US" smtClean="0"/>
              <a:pPr/>
              <a:t>12/6/11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6DD0FD-55B0-48C4-8AF2-8A69533EDFC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731" y="4668818"/>
            <a:ext cx="7767021" cy="644729"/>
          </a:xfrm>
        </p:spPr>
        <p:txBody>
          <a:bodyPr anchor="b"/>
          <a:lstStyle>
            <a:lvl1pPr algn="ctr">
              <a:defRPr sz="2800" b="0"/>
            </a:lvl1pPr>
          </a:lstStyle>
          <a:p>
            <a:r>
              <a:rPr lang="en-US" smtClean="0"/>
              <a:t>Click to edit Master title style</a:t>
            </a:r>
            <a:endParaRPr lang="en-US"/>
          </a:p>
        </p:txBody>
      </p:sp>
      <p:sp>
        <p:nvSpPr>
          <p:cNvPr id="3" name="Picture Placeholder 2"/>
          <p:cNvSpPr>
            <a:spLocks noGrp="1"/>
          </p:cNvSpPr>
          <p:nvPr>
            <p:ph type="pic" idx="1"/>
          </p:nvPr>
        </p:nvSpPr>
        <p:spPr>
          <a:xfrm rot="240000">
            <a:off x="2183792" y="666965"/>
            <a:ext cx="4772156"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688489" y="5324306"/>
            <a:ext cx="7756264"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600D5EF-7D26-425F-8C45-B9312ACE18BC}" type="datetime1">
              <a:rPr lang="en-US" smtClean="0"/>
              <a:pPr/>
              <a:t>12/6/11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6DD0FD-55B0-48C4-8AF2-8A69533EDFC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688490" y="570156"/>
            <a:ext cx="7756263" cy="105425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699247" y="2248347"/>
            <a:ext cx="7745505" cy="387781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60378" y="6161442"/>
            <a:ext cx="2133600" cy="365125"/>
          </a:xfrm>
          <a:prstGeom prst="rect">
            <a:avLst/>
          </a:prstGeom>
        </p:spPr>
        <p:txBody>
          <a:bodyPr vert="horz" lIns="91440" tIns="45720" rIns="91440" bIns="45720" rtlCol="0" anchor="ctr"/>
          <a:lstStyle>
            <a:lvl1pPr algn="l">
              <a:defRPr sz="1200">
                <a:solidFill>
                  <a:schemeClr val="tx2"/>
                </a:solidFill>
              </a:defRPr>
            </a:lvl1pPr>
          </a:lstStyle>
          <a:p>
            <a:fld id="{F1909345-DEE0-4B07-8E32-441AC9DA095E}" type="datetime1">
              <a:rPr lang="en-US" smtClean="0"/>
              <a:pPr/>
              <a:t>12/6/11</a:t>
            </a:fld>
            <a:endParaRPr lang="en-US" dirty="0"/>
          </a:p>
        </p:txBody>
      </p:sp>
      <p:sp>
        <p:nvSpPr>
          <p:cNvPr id="5" name="Footer Placeholder 4"/>
          <p:cNvSpPr>
            <a:spLocks noGrp="1"/>
          </p:cNvSpPr>
          <p:nvPr>
            <p:ph type="ftr" sz="quarter" idx="3"/>
          </p:nvPr>
        </p:nvSpPr>
        <p:spPr>
          <a:xfrm>
            <a:off x="3124200" y="6161442"/>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n-US" dirty="0"/>
          </a:p>
        </p:txBody>
      </p:sp>
      <p:sp>
        <p:nvSpPr>
          <p:cNvPr id="6" name="Slide Number Placeholder 5"/>
          <p:cNvSpPr>
            <a:spLocks noGrp="1"/>
          </p:cNvSpPr>
          <p:nvPr>
            <p:ph type="sldNum" sz="quarter" idx="4"/>
          </p:nvPr>
        </p:nvSpPr>
        <p:spPr>
          <a:xfrm>
            <a:off x="6639264" y="6161442"/>
            <a:ext cx="2133600" cy="365125"/>
          </a:xfrm>
          <a:prstGeom prst="rect">
            <a:avLst/>
          </a:prstGeom>
        </p:spPr>
        <p:txBody>
          <a:bodyPr vert="horz" lIns="91440" tIns="45720" rIns="91440" bIns="45720" rtlCol="0" anchor="ctr"/>
          <a:lstStyle>
            <a:lvl1pPr algn="r">
              <a:defRPr sz="1200">
                <a:solidFill>
                  <a:schemeClr val="tx2"/>
                </a:solidFill>
              </a:defRPr>
            </a:lvl1pPr>
          </a:lstStyle>
          <a:p>
            <a:fld id="{F36DD0FD-55B0-48C4-8AF2-8A69533EDFC3}"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hf sldNum="0" hdr="0" ftr="0" dt="0"/>
  <p:txStyles>
    <p:titleStyle>
      <a:lvl1pPr algn="ctr" defTabSz="914400" rtl="0" eaLnBrk="1" latinLnBrk="0" hangingPunct="1">
        <a:spcBef>
          <a:spcPct val="0"/>
        </a:spcBef>
        <a:buNone/>
        <a:defRPr sz="54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l" defTabSz="914400" rtl="0"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l" defTabSz="914400" rtl="0"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l" defTabSz="914400" rtl="0"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l" defTabSz="914400" rtl="0"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5.jpeg"/><Relationship Id="rId5" Type="http://schemas.openxmlformats.org/officeDocument/2006/relationships/image" Target="../media/image6.gif"/><Relationship Id="rId1" Type="http://schemas.openxmlformats.org/officeDocument/2006/relationships/slideLayout" Target="../slideLayouts/slideLayout9.xml"/><Relationship Id="rId2" Type="http://schemas.openxmlformats.org/officeDocument/2006/relationships/notesSlide" Target="../notesSlides/notesSlide1.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4" Type="http://schemas.openxmlformats.org/officeDocument/2006/relationships/image" Target="../media/image8.jpeg"/><Relationship Id="rId1" Type="http://schemas.openxmlformats.org/officeDocument/2006/relationships/slideLayout" Target="../slideLayouts/slideLayout8.xml"/><Relationship Id="rId2" Type="http://schemas.openxmlformats.org/officeDocument/2006/relationships/notesSlide" Target="../notesSlides/notesSlide2.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4" Type="http://schemas.openxmlformats.org/officeDocument/2006/relationships/image" Target="../media/image10.jpeg"/><Relationship Id="rId1" Type="http://schemas.openxmlformats.org/officeDocument/2006/relationships/slideLayout" Target="../slideLayouts/slideLayout9.xml"/><Relationship Id="rId2" Type="http://schemas.openxmlformats.org/officeDocument/2006/relationships/notesSlide" Target="../notesSlides/notesSlid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New York Draft Riots</a:t>
            </a:r>
            <a:endParaRPr lang="en-US" dirty="0"/>
          </a:p>
        </p:txBody>
      </p:sp>
      <p:sp>
        <p:nvSpPr>
          <p:cNvPr id="3" name="Subtitle 2"/>
          <p:cNvSpPr>
            <a:spLocks noGrp="1"/>
          </p:cNvSpPr>
          <p:nvPr>
            <p:ph type="subTitle" idx="1"/>
          </p:nvPr>
        </p:nvSpPr>
        <p:spPr/>
        <p:txBody>
          <a:bodyPr/>
          <a:lstStyle/>
          <a:p>
            <a:r>
              <a:rPr lang="en-US" dirty="0" smtClean="0"/>
              <a:t>1863</a:t>
            </a:r>
            <a:endParaRPr lang="en-US" dirty="0"/>
          </a:p>
        </p:txBody>
      </p:sp>
    </p:spTree>
    <p:extLst>
      <p:ext uri="{BB962C8B-B14F-4D97-AF65-F5344CB8AC3E}">
        <p14:creationId xmlns:p14="http://schemas.microsoft.com/office/powerpoint/2010/main" val="1885280727"/>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864574" y="192382"/>
            <a:ext cx="3414855" cy="923330"/>
          </a:xfrm>
          <a:prstGeom prst="rect">
            <a:avLst/>
          </a:prstGeom>
          <a:noFill/>
        </p:spPr>
        <p:txBody>
          <a:bodyPr wrap="none" lIns="91440" tIns="45720" rIns="91440" bIns="45720">
            <a:spAutoFit/>
          </a:bodyPr>
          <a:lstStyle/>
          <a:p>
            <a:pPr algn="ctr"/>
            <a:r>
              <a:rPr lang="en-US" sz="54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Questions</a:t>
            </a:r>
            <a:endParaRPr lang="en-US"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6" name="TextBox 5"/>
          <p:cNvSpPr txBox="1"/>
          <p:nvPr/>
        </p:nvSpPr>
        <p:spPr>
          <a:xfrm>
            <a:off x="483170" y="1283934"/>
            <a:ext cx="8241507" cy="369332"/>
          </a:xfrm>
          <a:prstGeom prst="rect">
            <a:avLst/>
          </a:prstGeom>
          <a:noFill/>
        </p:spPr>
        <p:txBody>
          <a:bodyPr wrap="square" rtlCol="0">
            <a:spAutoFit/>
          </a:bodyPr>
          <a:lstStyle/>
          <a:p>
            <a:r>
              <a:rPr lang="en-US" dirty="0" smtClean="0"/>
              <a:t>What was the </a:t>
            </a:r>
            <a:r>
              <a:rPr lang="en-US" dirty="0" smtClean="0"/>
              <a:t>reason/caused </a:t>
            </a:r>
            <a:r>
              <a:rPr lang="en-US" dirty="0" smtClean="0"/>
              <a:t>for the New York citizens’ riot?</a:t>
            </a:r>
            <a:endParaRPr lang="en-US" dirty="0"/>
          </a:p>
        </p:txBody>
      </p:sp>
      <p:sp>
        <p:nvSpPr>
          <p:cNvPr id="9" name="TextBox 8"/>
          <p:cNvSpPr txBox="1"/>
          <p:nvPr/>
        </p:nvSpPr>
        <p:spPr>
          <a:xfrm>
            <a:off x="483170" y="2043249"/>
            <a:ext cx="8241507" cy="369332"/>
          </a:xfrm>
          <a:prstGeom prst="rect">
            <a:avLst/>
          </a:prstGeom>
          <a:noFill/>
        </p:spPr>
        <p:txBody>
          <a:bodyPr wrap="square" rtlCol="0">
            <a:spAutoFit/>
          </a:bodyPr>
          <a:lstStyle/>
          <a:p>
            <a:r>
              <a:rPr lang="en-US" dirty="0" smtClean="0"/>
              <a:t>What was the main purpose of the Draft?</a:t>
            </a:r>
            <a:endParaRPr lang="en-US" dirty="0"/>
          </a:p>
        </p:txBody>
      </p:sp>
      <p:sp>
        <p:nvSpPr>
          <p:cNvPr id="10" name="TextBox 9"/>
          <p:cNvSpPr txBox="1"/>
          <p:nvPr/>
        </p:nvSpPr>
        <p:spPr>
          <a:xfrm>
            <a:off x="483170" y="1673917"/>
            <a:ext cx="7993019" cy="369332"/>
          </a:xfrm>
          <a:prstGeom prst="rect">
            <a:avLst/>
          </a:prstGeom>
          <a:noFill/>
        </p:spPr>
        <p:txBody>
          <a:bodyPr wrap="square" rtlCol="0">
            <a:spAutoFit/>
          </a:bodyPr>
          <a:lstStyle/>
          <a:p>
            <a:r>
              <a:rPr lang="en-US" dirty="0" smtClean="0"/>
              <a:t>How much men were actually drafted?</a:t>
            </a:r>
            <a:endParaRPr lang="en-US" dirty="0"/>
          </a:p>
        </p:txBody>
      </p:sp>
      <p:sp>
        <p:nvSpPr>
          <p:cNvPr id="11" name="TextBox 10"/>
          <p:cNvSpPr txBox="1"/>
          <p:nvPr/>
        </p:nvSpPr>
        <p:spPr>
          <a:xfrm>
            <a:off x="483170" y="3907024"/>
            <a:ext cx="8241507" cy="369332"/>
          </a:xfrm>
          <a:prstGeom prst="rect">
            <a:avLst/>
          </a:prstGeom>
          <a:noFill/>
        </p:spPr>
        <p:txBody>
          <a:bodyPr wrap="square" rtlCol="0">
            <a:spAutoFit/>
          </a:bodyPr>
          <a:lstStyle/>
          <a:p>
            <a:r>
              <a:rPr lang="en-US" dirty="0" smtClean="0"/>
              <a:t>What if the Draft never happened?</a:t>
            </a:r>
            <a:endParaRPr lang="en-US" dirty="0"/>
          </a:p>
        </p:txBody>
      </p:sp>
      <p:sp>
        <p:nvSpPr>
          <p:cNvPr id="12" name="TextBox 11"/>
          <p:cNvSpPr txBox="1"/>
          <p:nvPr/>
        </p:nvSpPr>
        <p:spPr>
          <a:xfrm>
            <a:off x="483170" y="4286739"/>
            <a:ext cx="8241507" cy="369332"/>
          </a:xfrm>
          <a:prstGeom prst="rect">
            <a:avLst/>
          </a:prstGeom>
          <a:noFill/>
        </p:spPr>
        <p:txBody>
          <a:bodyPr wrap="square" rtlCol="0">
            <a:spAutoFit/>
          </a:bodyPr>
          <a:lstStyle/>
          <a:p>
            <a:r>
              <a:rPr lang="en-US" dirty="0" smtClean="0"/>
              <a:t>Would the Northern States have survived without the drafts?</a:t>
            </a:r>
            <a:endParaRPr lang="en-US" dirty="0"/>
          </a:p>
        </p:txBody>
      </p:sp>
      <p:sp>
        <p:nvSpPr>
          <p:cNvPr id="13" name="TextBox 12"/>
          <p:cNvSpPr txBox="1"/>
          <p:nvPr/>
        </p:nvSpPr>
        <p:spPr>
          <a:xfrm>
            <a:off x="483170" y="4707757"/>
            <a:ext cx="7993019" cy="369332"/>
          </a:xfrm>
          <a:prstGeom prst="rect">
            <a:avLst/>
          </a:prstGeom>
          <a:noFill/>
        </p:spPr>
        <p:txBody>
          <a:bodyPr wrap="square" rtlCol="0">
            <a:spAutoFit/>
          </a:bodyPr>
          <a:lstStyle/>
          <a:p>
            <a:r>
              <a:rPr lang="en-US" dirty="0" smtClean="0"/>
              <a:t>How would Lincoln have changed it so that there were no riots?</a:t>
            </a:r>
          </a:p>
        </p:txBody>
      </p:sp>
    </p:spTree>
    <p:extLst>
      <p:ext uri="{BB962C8B-B14F-4D97-AF65-F5344CB8AC3E}">
        <p14:creationId xmlns:p14="http://schemas.microsoft.com/office/powerpoint/2010/main" val="2493194940"/>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921074" y="-2184935"/>
            <a:ext cx="3739757" cy="3620494"/>
          </a:xfrm>
        </p:spPr>
        <p:txBody>
          <a:bodyPr/>
          <a:lstStyle/>
          <a:p>
            <a:r>
              <a:rPr lang="en-US" dirty="0" smtClean="0"/>
              <a:t>Background/Current state of the United States</a:t>
            </a:r>
            <a:endParaRPr lang="en-US" dirty="0"/>
          </a:p>
        </p:txBody>
      </p:sp>
      <p:pic>
        <p:nvPicPr>
          <p:cNvPr id="9" name="Picture Placeholder 8" descr="civil-war-005.jpeg"/>
          <p:cNvPicPr>
            <a:picLocks noGrp="1" noChangeAspect="1"/>
          </p:cNvPicPr>
          <p:nvPr>
            <p:ph type="pic" idx="1"/>
          </p:nvPr>
        </p:nvPicPr>
        <p:blipFill>
          <a:blip r:embed="rId3" cstate="print">
            <a:extLst>
              <a:ext uri="{28A0092B-C50C-407E-A947-70E740481C1C}">
                <a14:useLocalDpi xmlns:a14="http://schemas.microsoft.com/office/drawing/2010/main" val="0"/>
              </a:ext>
            </a:extLst>
          </a:blip>
          <a:srcRect t="2179" b="2179"/>
          <a:stretch>
            <a:fillRect/>
          </a:stretch>
        </p:blipFill>
        <p:spPr>
          <a:xfrm rot="240000">
            <a:off x="3975347" y="1821513"/>
            <a:ext cx="4951476" cy="3733218"/>
          </a:xfrm>
        </p:spPr>
      </p:pic>
      <p:pic>
        <p:nvPicPr>
          <p:cNvPr id="10" name="Picture 9" descr="Abraham_Lincoln_seated,_Feb_9,_1864.jpe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8780" y="75694"/>
            <a:ext cx="3752390" cy="4211198"/>
          </a:xfrm>
          <a:prstGeom prst="rect">
            <a:avLst/>
          </a:prstGeom>
          <a:solidFill>
            <a:srgbClr val="FFFFFF">
              <a:shade val="85000"/>
            </a:srgbClr>
          </a:solidFill>
          <a:ln w="88900" cap="sq">
            <a:solidFill>
              <a:srgbClr val="FFFFFF"/>
            </a:solidFill>
            <a:miter lim="800000"/>
          </a:ln>
          <a:effectLst>
            <a:innerShdw blurRad="63500" dist="50800">
              <a:prstClr val="black">
                <a:alpha val="50000"/>
              </a:prstClr>
            </a:innerShdw>
          </a:effectLst>
          <a:scene3d>
            <a:camera prst="orthographicFront"/>
            <a:lightRig rig="twoPt" dir="t">
              <a:rot lat="0" lon="0" rev="7200000"/>
            </a:lightRig>
          </a:scene3d>
          <a:sp3d>
            <a:bevelT w="25400" h="19050"/>
            <a:contourClr>
              <a:srgbClr val="FFFFFF"/>
            </a:contourClr>
          </a:sp3d>
        </p:spPr>
      </p:pic>
      <p:pic>
        <p:nvPicPr>
          <p:cNvPr id="2" name="Picture 1" descr="secede.gi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64739" y="3688121"/>
            <a:ext cx="3920583" cy="2851333"/>
          </a:xfrm>
          <a:prstGeom prst="rect">
            <a:avLst/>
          </a:prstGeom>
          <a:ln w="190500" cap="sq">
            <a:solidFill>
              <a:srgbClr val="C8C6BD"/>
            </a:solidFill>
            <a:prstDash val="solid"/>
            <a:miter lim="800000"/>
          </a:ln>
          <a:effectLst>
            <a:outerShdw blurRad="76200" dist="12700" dir="2700000" sy="-23000" kx="-800400" algn="bl" rotWithShape="0">
              <a:prstClr val="black">
                <a:alpha val="20000"/>
              </a:prstClr>
            </a:outerShdw>
          </a:effectLst>
          <a:scene3d>
            <a:camera prst="perspectiveFront" fov="5400000"/>
            <a:lightRig rig="threePt" dir="t">
              <a:rot lat="0" lon="0" rev="2100000"/>
            </a:lightRig>
          </a:scene3d>
          <a:sp3d extrusionH="25400">
            <a:bevelT w="304800" h="152400" prst="hardEdge"/>
            <a:extrusionClr>
              <a:srgbClr val="000000"/>
            </a:extrusionClr>
          </a:sp3d>
        </p:spPr>
      </p:pic>
    </p:spTree>
    <p:extLst>
      <p:ext uri="{BB962C8B-B14F-4D97-AF65-F5344CB8AC3E}">
        <p14:creationId xmlns:p14="http://schemas.microsoft.com/office/powerpoint/2010/main" val="3090784330"/>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695411" y="-1323693"/>
            <a:ext cx="4346777" cy="3261473"/>
          </a:xfrm>
        </p:spPr>
        <p:txBody>
          <a:bodyPr/>
          <a:lstStyle/>
          <a:p>
            <a:r>
              <a:rPr lang="en-US" dirty="0" smtClean="0"/>
              <a:t>Emancipation </a:t>
            </a:r>
            <a:r>
              <a:rPr lang="en-US" dirty="0" smtClean="0"/>
              <a:t>Proclamation and Enrollment Act of Conscription</a:t>
            </a:r>
            <a:endParaRPr lang="en-US" dirty="0"/>
          </a:p>
        </p:txBody>
      </p:sp>
      <p:pic>
        <p:nvPicPr>
          <p:cNvPr id="3" name="Content Placeholder 2" descr="emancipation_01.jpeg"/>
          <p:cNvPicPr>
            <a:picLocks noGrp="1" noChangeAspect="1"/>
          </p:cNvPicPr>
          <p:nvPr>
            <p:ph idx="1"/>
          </p:nvPr>
        </p:nvPicPr>
        <p:blipFill>
          <a:blip r:embed="rId3">
            <a:extLst>
              <a:ext uri="{28A0092B-C50C-407E-A947-70E740481C1C}">
                <a14:useLocalDpi xmlns:a14="http://schemas.microsoft.com/office/drawing/2010/main" val="0"/>
              </a:ext>
            </a:extLst>
          </a:blip>
          <a:srcRect t="6235" b="6235"/>
          <a:stretch>
            <a:fillRect/>
          </a:stretch>
        </p:blipFill>
        <p:spPr>
          <a:xfrm>
            <a:off x="437489" y="307044"/>
            <a:ext cx="3656532" cy="5781286"/>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2" name="Picture 1" descr="New_York_enrollment_poster_june_23_1863.jpe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20944" y="2150244"/>
            <a:ext cx="4217538" cy="4366064"/>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extLst>
      <p:ext uri="{BB962C8B-B14F-4D97-AF65-F5344CB8AC3E}">
        <p14:creationId xmlns:p14="http://schemas.microsoft.com/office/powerpoint/2010/main" val="296997802"/>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72121" y="-895018"/>
            <a:ext cx="6459387" cy="1617626"/>
          </a:xfrm>
        </p:spPr>
        <p:txBody>
          <a:bodyPr/>
          <a:lstStyle/>
          <a:p>
            <a:r>
              <a:rPr lang="en-US" dirty="0" smtClean="0"/>
              <a:t>New York Draft Riots</a:t>
            </a:r>
            <a:endParaRPr lang="en-US" dirty="0"/>
          </a:p>
        </p:txBody>
      </p:sp>
      <p:pic>
        <p:nvPicPr>
          <p:cNvPr id="5" name="Picture 4" descr="New_York_Draft_Riots_-_fighting.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56970" y="1021622"/>
            <a:ext cx="4790396" cy="4542089"/>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6" name="TextBox 5"/>
          <p:cNvSpPr txBox="1"/>
          <p:nvPr/>
        </p:nvSpPr>
        <p:spPr>
          <a:xfrm>
            <a:off x="345122" y="795099"/>
            <a:ext cx="3810144" cy="369332"/>
          </a:xfrm>
          <a:prstGeom prst="rect">
            <a:avLst/>
          </a:prstGeom>
          <a:noFill/>
        </p:spPr>
        <p:txBody>
          <a:bodyPr wrap="square" rtlCol="0">
            <a:spAutoFit/>
          </a:bodyPr>
          <a:lstStyle/>
          <a:p>
            <a:r>
              <a:rPr lang="en-US" dirty="0" smtClean="0"/>
              <a:t>New York Draft Riots July 13-16</a:t>
            </a:r>
            <a:endParaRPr lang="en-US" dirty="0"/>
          </a:p>
        </p:txBody>
      </p:sp>
      <p:pic>
        <p:nvPicPr>
          <p:cNvPr id="7" name="Picture 6" descr="draft_riots_2.jpe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45121" y="1422047"/>
            <a:ext cx="3683317" cy="4845758"/>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extLst>
      <p:ext uri="{BB962C8B-B14F-4D97-AF65-F5344CB8AC3E}">
        <p14:creationId xmlns:p14="http://schemas.microsoft.com/office/powerpoint/2010/main" val="2932931993"/>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Hardcover">
  <a:themeElements>
    <a:clrScheme name="Hardcover">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Hardcover">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Hardcover">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Hardcover.thmx</Template>
  <TotalTime>749</TotalTime>
  <Words>433</Words>
  <Application>Microsoft Macintosh PowerPoint</Application>
  <PresentationFormat>On-screen Show (4:3)</PresentationFormat>
  <Paragraphs>19</Paragraphs>
  <Slides>5</Slides>
  <Notes>3</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Hardcover</vt:lpstr>
      <vt:lpstr>New York Draft Riots</vt:lpstr>
      <vt:lpstr>PowerPoint Presentation</vt:lpstr>
      <vt:lpstr>Background/Current state of the United States</vt:lpstr>
      <vt:lpstr>Emancipation Proclamation and Enrollment Act of Conscription</vt:lpstr>
      <vt:lpstr>New York Draft Riots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New York Draft Riots</dc:title>
  <dc:creator>Jeanne Anthony Canonizado</dc:creator>
  <cp:lastModifiedBy>Jeanne Anthony Canonizado</cp:lastModifiedBy>
  <cp:revision>25</cp:revision>
  <dcterms:created xsi:type="dcterms:W3CDTF">2011-11-22T19:58:00Z</dcterms:created>
  <dcterms:modified xsi:type="dcterms:W3CDTF">2011-12-06T12:36:17Z</dcterms:modified>
</cp:coreProperties>
</file>